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8" r:id="rId3"/>
    <p:sldId id="270" r:id="rId4"/>
    <p:sldId id="269" r:id="rId5"/>
    <p:sldId id="274" r:id="rId6"/>
    <p:sldId id="271" r:id="rId7"/>
    <p:sldId id="263" r:id="rId8"/>
    <p:sldId id="272" r:id="rId9"/>
    <p:sldId id="276" r:id="rId10"/>
    <p:sldId id="259" r:id="rId11"/>
    <p:sldId id="265" r:id="rId12"/>
    <p:sldId id="275" r:id="rId13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>
    <p:restoredLeft sz="15620"/>
    <p:restoredTop sz="94660"/>
  </p:normalViewPr>
  <p:slideViewPr>
    <p:cSldViewPr snapToObjects="1">
      <p:cViewPr>
        <p:scale>
          <a:sx n="118" d="100"/>
          <a:sy n="118" d="100"/>
        </p:scale>
        <p:origin x="-1434" y="-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5AAF4-5B8F-CB4D-BAFC-12E1ACA60BAF}" type="datetimeFigureOut">
              <a:rPr lang="fr-FR" smtClean="0"/>
              <a:pPr/>
              <a:t>18/01/2016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1885-C0E3-704C-90C1-3299717AB00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5AAF4-5B8F-CB4D-BAFC-12E1ACA60BAF}" type="datetimeFigureOut">
              <a:rPr lang="fr-FR" smtClean="0"/>
              <a:pPr/>
              <a:t>18/01/2016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1885-C0E3-704C-90C1-3299717AB00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5AAF4-5B8F-CB4D-BAFC-12E1ACA60BAF}" type="datetimeFigureOut">
              <a:rPr lang="fr-FR" smtClean="0"/>
              <a:pPr/>
              <a:t>18/01/2016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1885-C0E3-704C-90C1-3299717AB00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5AAF4-5B8F-CB4D-BAFC-12E1ACA60BAF}" type="datetimeFigureOut">
              <a:rPr lang="fr-FR" smtClean="0"/>
              <a:pPr/>
              <a:t>18/01/2016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1885-C0E3-704C-90C1-3299717AB00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5AAF4-5B8F-CB4D-BAFC-12E1ACA60BAF}" type="datetimeFigureOut">
              <a:rPr lang="fr-FR" smtClean="0"/>
              <a:pPr/>
              <a:t>18/01/2016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1885-C0E3-704C-90C1-3299717AB00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5AAF4-5B8F-CB4D-BAFC-12E1ACA60BAF}" type="datetimeFigureOut">
              <a:rPr lang="fr-FR" smtClean="0"/>
              <a:pPr/>
              <a:t>18/01/2016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1885-C0E3-704C-90C1-3299717AB00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5AAF4-5B8F-CB4D-BAFC-12E1ACA60BAF}" type="datetimeFigureOut">
              <a:rPr lang="fr-FR" smtClean="0"/>
              <a:pPr/>
              <a:t>18/01/2016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1885-C0E3-704C-90C1-3299717AB00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5AAF4-5B8F-CB4D-BAFC-12E1ACA60BAF}" type="datetimeFigureOut">
              <a:rPr lang="fr-FR" smtClean="0"/>
              <a:pPr/>
              <a:t>18/01/2016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1885-C0E3-704C-90C1-3299717AB00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5AAF4-5B8F-CB4D-BAFC-12E1ACA60BAF}" type="datetimeFigureOut">
              <a:rPr lang="fr-FR" smtClean="0"/>
              <a:pPr/>
              <a:t>18/01/2016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1885-C0E3-704C-90C1-3299717AB00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5AAF4-5B8F-CB4D-BAFC-12E1ACA60BAF}" type="datetimeFigureOut">
              <a:rPr lang="fr-FR" smtClean="0"/>
              <a:pPr/>
              <a:t>18/01/2016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1885-C0E3-704C-90C1-3299717AB00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5AAF4-5B8F-CB4D-BAFC-12E1ACA60BAF}" type="datetimeFigureOut">
              <a:rPr lang="fr-FR" smtClean="0"/>
              <a:pPr/>
              <a:t>18/01/2016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1885-C0E3-704C-90C1-3299717AB00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35AAF4-5B8F-CB4D-BAFC-12E1ACA60BAF}" type="datetimeFigureOut">
              <a:rPr lang="fr-FR" smtClean="0"/>
              <a:pPr/>
              <a:t>18/01/2016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C81885-C0E3-704C-90C1-3299717AB00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mailto:Isabelle.Krzywkowski@u-grenoble3.fr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2743201"/>
          </a:xfrm>
        </p:spPr>
        <p:txBody>
          <a:bodyPr>
            <a:normAutofit fontScale="90000"/>
          </a:bodyPr>
          <a:lstStyle/>
          <a:p>
            <a:r>
              <a:rPr lang="fr-FR" sz="4889" dirty="0" smtClean="0">
                <a:solidFill>
                  <a:srgbClr val="800000"/>
                </a:solidFill>
              </a:rPr>
              <a:t>Un projet de recherche</a:t>
            </a:r>
            <a:r>
              <a:rPr lang="fr-FR" dirty="0" smtClean="0">
                <a:solidFill>
                  <a:srgbClr val="800000"/>
                </a:solidFill>
              </a:rPr>
              <a:t/>
            </a:r>
            <a:br>
              <a:rPr lang="fr-FR" dirty="0" smtClean="0">
                <a:solidFill>
                  <a:srgbClr val="800000"/>
                </a:solidFill>
              </a:rPr>
            </a:br>
            <a:r>
              <a:rPr lang="fr-FR" dirty="0" smtClean="0">
                <a:solidFill>
                  <a:srgbClr val="800000"/>
                </a:solidFill>
              </a:rPr>
              <a:t> 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Maison de la création</a:t>
            </a:r>
            <a:br>
              <a:rPr lang="fr-FR" dirty="0" smtClean="0"/>
            </a:br>
            <a:r>
              <a:rPr lang="fr-FR" dirty="0" smtClean="0"/>
              <a:t>Université Stendhal</a:t>
            </a:r>
            <a:br>
              <a:rPr lang="fr-FR" dirty="0" smtClean="0"/>
            </a:br>
            <a:r>
              <a:rPr lang="fr-FR" dirty="0" smtClean="0"/>
              <a:t>  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685800" y="2743200"/>
            <a:ext cx="7056784" cy="3505200"/>
          </a:xfrm>
        </p:spPr>
        <p:txBody>
          <a:bodyPr>
            <a:noAutofit/>
          </a:bodyPr>
          <a:lstStyle/>
          <a:p>
            <a:pPr algn="l"/>
            <a:endParaRPr lang="fr-FR" sz="2000" dirty="0" smtClean="0"/>
          </a:p>
          <a:p>
            <a:pPr algn="l"/>
            <a:endParaRPr lang="fr-FR" sz="2000" dirty="0" smtClean="0"/>
          </a:p>
          <a:p>
            <a:pPr algn="l"/>
            <a:endParaRPr lang="fr-FR" sz="2000" dirty="0" smtClean="0"/>
          </a:p>
          <a:p>
            <a:pPr algn="l"/>
            <a:endParaRPr lang="fr-FR" sz="2000" dirty="0" smtClean="0"/>
          </a:p>
          <a:p>
            <a:pPr algn="l"/>
            <a:endParaRPr lang="fr-FR" sz="2000" dirty="0" smtClean="0"/>
          </a:p>
          <a:p>
            <a:pPr algn="l"/>
            <a:endParaRPr lang="fr-FR" sz="2000" dirty="0" smtClean="0"/>
          </a:p>
        </p:txBody>
      </p:sp>
      <p:pic>
        <p:nvPicPr>
          <p:cNvPr id="4" name="Image 3" descr="Capture d’écran 2015-10-30 à 10.57.48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000" y="3600451"/>
            <a:ext cx="1752600" cy="2095500"/>
          </a:xfrm>
          <a:prstGeom prst="rect">
            <a:avLst/>
          </a:prstGeom>
        </p:spPr>
      </p:pic>
      <p:pic>
        <p:nvPicPr>
          <p:cNvPr id="5" name="Image 4" descr="Capture d’écran 2015-10-30 à 10.58.3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05200" y="3524250"/>
            <a:ext cx="1473200" cy="2476500"/>
          </a:xfrm>
          <a:prstGeom prst="rect">
            <a:avLst/>
          </a:prstGeom>
        </p:spPr>
      </p:pic>
      <p:pic>
        <p:nvPicPr>
          <p:cNvPr id="6" name="Image 5" descr="Capture d’écran 2015-10-30 à 11.01.31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32400" y="3873500"/>
            <a:ext cx="3911600" cy="889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>
                <a:solidFill>
                  <a:srgbClr val="800000"/>
                </a:solidFill>
              </a:rPr>
              <a:t>Processus de recherche et processus de création</a:t>
            </a:r>
            <a:endParaRPr lang="fr-FR" dirty="0">
              <a:solidFill>
                <a:srgbClr val="80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997152"/>
          </a:xfrm>
        </p:spPr>
        <p:txBody>
          <a:bodyPr>
            <a:normAutofit/>
          </a:bodyPr>
          <a:lstStyle/>
          <a:p>
            <a:r>
              <a:rPr lang="fr-FR" dirty="0" smtClean="0"/>
              <a:t>Quelle posture de recherche dans la création ? Du chercheur observant au chercheur participant</a:t>
            </a:r>
          </a:p>
          <a:p>
            <a:r>
              <a:rPr lang="fr-FR" dirty="0" smtClean="0"/>
              <a:t>Collation de matériau pendant </a:t>
            </a:r>
            <a:r>
              <a:rPr lang="fr-FR" dirty="0"/>
              <a:t>la création </a:t>
            </a:r>
            <a:r>
              <a:rPr lang="fr-FR" dirty="0" smtClean="0"/>
              <a:t>(prises </a:t>
            </a:r>
            <a:r>
              <a:rPr lang="fr-FR" dirty="0"/>
              <a:t>d’images fixes et </a:t>
            </a:r>
            <a:r>
              <a:rPr lang="fr-FR" dirty="0" smtClean="0"/>
              <a:t>animées)</a:t>
            </a:r>
            <a:endParaRPr lang="fr-FR" dirty="0"/>
          </a:p>
          <a:p>
            <a:r>
              <a:rPr lang="fr-FR" dirty="0" smtClean="0"/>
              <a:t> Développement d’outils d’appuis à la recherche : </a:t>
            </a:r>
            <a:r>
              <a:rPr lang="fr-FR" i="1" dirty="0" smtClean="0"/>
              <a:t>carnet de bord de la recherche, conception d’un </a:t>
            </a:r>
            <a:r>
              <a:rPr lang="fr-FR" i="1" dirty="0" err="1" smtClean="0"/>
              <a:t>webdocumentaire</a:t>
            </a:r>
            <a:endParaRPr lang="fr-FR" i="1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Espace réservé du contenu 3" descr="Capture d’écran 2015-06-17 à 11.59.45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61688" y="762000"/>
            <a:ext cx="6620624" cy="5364163"/>
          </a:xfr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fr-FR" dirty="0" smtClean="0"/>
              <a:t>Caroline </a:t>
            </a:r>
            <a:r>
              <a:rPr lang="fr-FR" dirty="0" err="1" smtClean="0"/>
              <a:t>Angé</a:t>
            </a:r>
            <a:r>
              <a:rPr lang="fr-FR" dirty="0" smtClean="0"/>
              <a:t>, maître de conférences en Sciences de l’information et de la communication, </a:t>
            </a:r>
            <a:r>
              <a:rPr lang="fr-FR" dirty="0" err="1" smtClean="0"/>
              <a:t>Grésec</a:t>
            </a:r>
            <a:r>
              <a:rPr lang="fr-FR" dirty="0" smtClean="0"/>
              <a:t> (Groupe de recherche sur les enjeux de la communication), Université Grenoble-Alpes (Stendhal-Grenoble 3)</a:t>
            </a:r>
          </a:p>
          <a:p>
            <a:pPr marL="0" indent="0" algn="just">
              <a:buNone/>
            </a:pPr>
            <a:r>
              <a:rPr lang="fr-FR" dirty="0" smtClean="0">
                <a:hlinkClick r:id="rId2"/>
              </a:rPr>
              <a:t>Caroline.Angé@</a:t>
            </a:r>
            <a:r>
              <a:rPr lang="fr-FR" dirty="0">
                <a:hlinkClick r:id="rId2"/>
              </a:rPr>
              <a:t>u-grenoble3.fr</a:t>
            </a:r>
            <a:r>
              <a:rPr lang="fr-FR" dirty="0"/>
              <a:t> </a:t>
            </a:r>
          </a:p>
          <a:p>
            <a:pPr marL="0" indent="0" algn="just">
              <a:buNone/>
            </a:pPr>
            <a:endParaRPr lang="fr-FR" dirty="0"/>
          </a:p>
          <a:p>
            <a:pPr marL="0" indent="0" algn="just">
              <a:buNone/>
            </a:pPr>
            <a:r>
              <a:rPr lang="fr-FR" dirty="0" smtClean="0"/>
              <a:t>Isabelle Krzywkowski, professeur </a:t>
            </a:r>
            <a:r>
              <a:rPr lang="fr-FR" smtClean="0"/>
              <a:t>de littérature </a:t>
            </a:r>
            <a:r>
              <a:rPr lang="fr-FR" dirty="0" smtClean="0"/>
              <a:t>générale et comparée, directrice de l’équipe ISA (Imaginaire et socio-anthropologie) de l’UMR </a:t>
            </a:r>
            <a:r>
              <a:rPr lang="fr-FR" dirty="0" err="1" smtClean="0"/>
              <a:t>Littérature&amp;Arts</a:t>
            </a:r>
            <a:r>
              <a:rPr lang="fr-FR" dirty="0"/>
              <a:t>, Université Grenoble-Alpes (Stendhal-Grenoble 3</a:t>
            </a:r>
            <a:r>
              <a:rPr lang="fr-FR" dirty="0" smtClean="0"/>
              <a:t>)</a:t>
            </a:r>
          </a:p>
          <a:p>
            <a:pPr marL="0" indent="0" algn="just">
              <a:buNone/>
            </a:pPr>
            <a:r>
              <a:rPr lang="fr-FR" dirty="0" smtClean="0">
                <a:hlinkClick r:id="rId2"/>
              </a:rPr>
              <a:t>Isabelle.Krzywkowski@u-grenoble3.fr</a:t>
            </a:r>
            <a:r>
              <a:rPr lang="fr-FR" dirty="0" smtClean="0"/>
              <a:t> </a:t>
            </a:r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327153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800000"/>
                </a:solidFill>
              </a:rPr>
              <a:t>Contexte (s)</a:t>
            </a:r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fr-FR" dirty="0" smtClean="0"/>
              <a:t>La Maison de la création, sur le campus de l’université Grenoble-Alpes (Stendhal-Grenoble 3) : un lieu d’expérimentation, d’échanges entre chercheurs, étudiants et artistes.</a:t>
            </a:r>
          </a:p>
          <a:p>
            <a:r>
              <a:rPr lang="fr-FR" dirty="0" err="1" smtClean="0"/>
              <a:t>Azqwerty</a:t>
            </a:r>
            <a:r>
              <a:rPr lang="fr-FR" dirty="0" smtClean="0"/>
              <a:t> : Un programme de recherches transdisciplinaire sur les écritures médiatiques associant plusieurs laboratoires.</a:t>
            </a:r>
          </a:p>
          <a:p>
            <a:r>
              <a:rPr lang="fr-FR" dirty="0" smtClean="0"/>
              <a:t>Un questionnement sur l’imaginaire, l’usage des techniques et la construction de soi.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fr-FR" dirty="0" smtClean="0">
                <a:solidFill>
                  <a:srgbClr val="800000"/>
                </a:solidFill>
              </a:rPr>
              <a:t>AZQWERTY</a:t>
            </a:r>
            <a:endParaRPr lang="fr-FR" dirty="0">
              <a:solidFill>
                <a:srgbClr val="80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382344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fr-FR" dirty="0" smtClean="0"/>
              <a:t>Ce programme se propose d’analyser les pratiques de créations dans leurs rapports aux médias. Il touche ainsi aux champs des </a:t>
            </a:r>
            <a:r>
              <a:rPr lang="fr-FR" u="sng" dirty="0" smtClean="0"/>
              <a:t>écritures médiatiques</a:t>
            </a:r>
            <a:r>
              <a:rPr lang="fr-FR" dirty="0" smtClean="0"/>
              <a:t>, notamment numériques, avec un intérêt particulier pour «</a:t>
            </a:r>
            <a:r>
              <a:rPr lang="fr-FR" u="sng" dirty="0" smtClean="0"/>
              <a:t> les écritures ordinaires</a:t>
            </a:r>
            <a:r>
              <a:rPr lang="fr-FR" dirty="0" smtClean="0"/>
              <a:t> » dans leurs dynamiques de créations singulières (</a:t>
            </a:r>
            <a:r>
              <a:rPr lang="fr-FR" i="1" dirty="0" err="1" smtClean="0"/>
              <a:t>tweets</a:t>
            </a:r>
            <a:r>
              <a:rPr lang="fr-FR" dirty="0" smtClean="0"/>
              <a:t>, </a:t>
            </a:r>
            <a:r>
              <a:rPr lang="fr-FR" i="1" dirty="0" smtClean="0"/>
              <a:t>blogs</a:t>
            </a:r>
            <a:r>
              <a:rPr lang="fr-FR" dirty="0" smtClean="0"/>
              <a:t>, carnets de voyage, </a:t>
            </a:r>
            <a:r>
              <a:rPr lang="fr-FR" i="1" dirty="0" err="1" smtClean="0"/>
              <a:t>fanfictions</a:t>
            </a:r>
            <a:r>
              <a:rPr lang="fr-FR" dirty="0" smtClean="0"/>
              <a:t>, etc.). </a:t>
            </a:r>
          </a:p>
          <a:p>
            <a:pPr algn="ctr">
              <a:buNone/>
            </a:pPr>
            <a:endParaRPr lang="fr-FR" dirty="0" smtClean="0"/>
          </a:p>
          <a:p>
            <a:pPr algn="ctr">
              <a:buNone/>
            </a:pPr>
            <a:r>
              <a:rPr lang="fr-FR" sz="2600" dirty="0" smtClean="0"/>
              <a:t>La mise en commun de méthodologies pluridisciplinaires vise à travailler sur les modes de construction des imaginaires de l’œuvre et des enjeux sociaux, culturels et politiques qu’ils soulèvent.  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fr-FR" dirty="0" smtClean="0">
                <a:solidFill>
                  <a:srgbClr val="800000"/>
                </a:solidFill>
              </a:rPr>
              <a:t>Des questions initiales</a:t>
            </a:r>
            <a:endParaRPr lang="fr-FR" dirty="0">
              <a:solidFill>
                <a:srgbClr val="80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589240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fr-FR" dirty="0"/>
              <a:t>Dans le cadre du programme </a:t>
            </a:r>
            <a:r>
              <a:rPr lang="fr-FR" dirty="0" err="1"/>
              <a:t>Azqwerty</a:t>
            </a:r>
            <a:r>
              <a:rPr lang="fr-FR" dirty="0"/>
              <a:t>, mise en œuvre d’un projet de recherche intitulé </a:t>
            </a:r>
            <a:r>
              <a:rPr lang="fr-FR" i="1" dirty="0"/>
              <a:t>Formes sociales de la création numérique : documenter sa présence dans un </a:t>
            </a:r>
            <a:r>
              <a:rPr lang="fr-FR" i="1" dirty="0" smtClean="0"/>
              <a:t>lieu</a:t>
            </a:r>
            <a:r>
              <a:rPr lang="fr-FR" dirty="0"/>
              <a:t> </a:t>
            </a:r>
            <a:r>
              <a:rPr lang="fr-FR" dirty="0" smtClean="0"/>
              <a:t>qui vise à:</a:t>
            </a:r>
          </a:p>
          <a:p>
            <a:pPr marL="0" indent="0" algn="just">
              <a:buNone/>
            </a:pPr>
            <a:endParaRPr lang="fr-FR" i="1" dirty="0"/>
          </a:p>
          <a:p>
            <a:pPr algn="just"/>
            <a:r>
              <a:rPr lang="fr-FR" dirty="0" smtClean="0"/>
              <a:t>S’intéresser aux enjeux de création multiples liés aux médias </a:t>
            </a:r>
            <a:r>
              <a:rPr lang="fr-FR" dirty="0"/>
              <a:t>et </a:t>
            </a:r>
            <a:r>
              <a:rPr lang="fr-FR" dirty="0" smtClean="0"/>
              <a:t>aux pratiques </a:t>
            </a:r>
            <a:r>
              <a:rPr lang="fr-FR" dirty="0"/>
              <a:t>numériques (</a:t>
            </a:r>
            <a:r>
              <a:rPr lang="fr-FR" i="1" dirty="0" err="1" smtClean="0"/>
              <a:t>Selfies</a:t>
            </a:r>
            <a:r>
              <a:rPr lang="fr-FR" dirty="0" smtClean="0"/>
              <a:t>, réseaux sociaux, </a:t>
            </a:r>
            <a:r>
              <a:rPr lang="fr-FR" dirty="0"/>
              <a:t>plateformes d’écritures </a:t>
            </a:r>
            <a:r>
              <a:rPr lang="fr-FR" dirty="0" smtClean="0"/>
              <a:t>participatives, etc.)</a:t>
            </a:r>
          </a:p>
          <a:p>
            <a:pPr algn="just">
              <a:buNone/>
            </a:pPr>
            <a:endParaRPr lang="fr-FR" dirty="0" smtClean="0"/>
          </a:p>
          <a:p>
            <a:pPr algn="just"/>
            <a:r>
              <a:rPr lang="fr-FR" dirty="0" smtClean="0"/>
              <a:t>Explorer des formes de création hybride (formes/public/espace social).</a:t>
            </a:r>
          </a:p>
          <a:p>
            <a:pPr algn="just">
              <a:buNone/>
            </a:pPr>
            <a:endParaRPr lang="fr-FR" dirty="0" smtClean="0"/>
          </a:p>
          <a:p>
            <a:pPr algn="just"/>
            <a:r>
              <a:rPr lang="fr-FR" dirty="0" smtClean="0"/>
              <a:t>Rouvrir des questions anciennes : une écriture de l’ex-</a:t>
            </a:r>
            <a:r>
              <a:rPr lang="fr-FR" dirty="0" err="1" smtClean="0"/>
              <a:t>timité</a:t>
            </a:r>
            <a:r>
              <a:rPr lang="fr-FR" dirty="0" smtClean="0"/>
              <a:t> comme image de ses émotions.</a:t>
            </a:r>
          </a:p>
          <a:p>
            <a:pPr marL="0" indent="0" algn="just">
              <a:buNone/>
            </a:pPr>
            <a:endParaRPr lang="fr-FR" dirty="0" smtClean="0"/>
          </a:p>
          <a:p>
            <a:pPr algn="just"/>
            <a:r>
              <a:rPr lang="fr-FR" dirty="0" smtClean="0"/>
              <a:t>Les aborder dans leur lien avec l’espace public.</a:t>
            </a:r>
            <a:endParaRPr lang="fr-F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FR" sz="3600" dirty="0">
                <a:solidFill>
                  <a:schemeClr val="accent2">
                    <a:lumMod val="75000"/>
                  </a:schemeClr>
                </a:solidFill>
              </a:rPr>
              <a:t>De la conception à la réalisation</a:t>
            </a:r>
            <a:br>
              <a:rPr lang="fr-FR" sz="3600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fr-FR" sz="3600" dirty="0">
                <a:solidFill>
                  <a:schemeClr val="accent2">
                    <a:lumMod val="75000"/>
                  </a:schemeClr>
                </a:solidFill>
              </a:rPr>
              <a:t>d’une </a:t>
            </a:r>
            <a:r>
              <a:rPr lang="fr-FR" sz="3600" dirty="0" smtClean="0">
                <a:solidFill>
                  <a:schemeClr val="accent2">
                    <a:lumMod val="75000"/>
                  </a:schemeClr>
                </a:solidFill>
              </a:rPr>
              <a:t>exposition : </a:t>
            </a:r>
            <a:r>
              <a:rPr lang="fr-FR" sz="3600" dirty="0" err="1" smtClean="0">
                <a:solidFill>
                  <a:schemeClr val="accent2">
                    <a:lumMod val="75000"/>
                  </a:schemeClr>
                </a:solidFill>
              </a:rPr>
              <a:t>co</a:t>
            </a:r>
            <a:r>
              <a:rPr lang="fr-FR" sz="3600" dirty="0">
                <a:solidFill>
                  <a:schemeClr val="accent2">
                    <a:lumMod val="75000"/>
                  </a:schemeClr>
                </a:solidFill>
              </a:rPr>
              <a:t>-construction(s)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fr-FR" dirty="0" smtClean="0"/>
              <a:t>Pour créer </a:t>
            </a:r>
            <a:r>
              <a:rPr lang="fr-FR" dirty="0"/>
              <a:t>et </a:t>
            </a:r>
            <a:r>
              <a:rPr lang="fr-FR" dirty="0" smtClean="0"/>
              <a:t>observer</a:t>
            </a:r>
            <a:r>
              <a:rPr lang="fr-FR" dirty="0"/>
              <a:t>, de la conception à la réalisation,</a:t>
            </a:r>
            <a:r>
              <a:rPr lang="fr-FR" dirty="0" smtClean="0"/>
              <a:t> </a:t>
            </a:r>
            <a:r>
              <a:rPr lang="fr-FR" dirty="0"/>
              <a:t>le </a:t>
            </a:r>
            <a:r>
              <a:rPr lang="fr-FR" dirty="0" smtClean="0"/>
              <a:t>processus </a:t>
            </a:r>
            <a:r>
              <a:rPr lang="fr-FR" dirty="0"/>
              <a:t>d’une forme sociale de création </a:t>
            </a:r>
            <a:r>
              <a:rPr lang="fr-FR" dirty="0" smtClean="0"/>
              <a:t>(numérique), rencontre avec la Maison de l’image, qui prépare un programme sur l’autoportrait (janvier-mars 2015).</a:t>
            </a:r>
          </a:p>
          <a:p>
            <a:pPr marL="0" indent="0" algn="just">
              <a:buNone/>
            </a:pPr>
            <a:endParaRPr lang="fr-FR" dirty="0" smtClean="0"/>
          </a:p>
          <a:p>
            <a:pPr marL="0" indent="0" algn="just">
              <a:buNone/>
            </a:pPr>
            <a:r>
              <a:rPr lang="fr-FR" dirty="0" smtClean="0"/>
              <a:t>Le projet de recherche # 1 est recentré sur la pratique du </a:t>
            </a:r>
            <a:r>
              <a:rPr lang="fr-FR" i="1" dirty="0" err="1" smtClean="0"/>
              <a:t>selfie</a:t>
            </a:r>
            <a:r>
              <a:rPr lang="fr-FR" i="1" dirty="0" smtClean="0"/>
              <a:t> </a:t>
            </a:r>
            <a:r>
              <a:rPr lang="fr-FR" dirty="0" smtClean="0"/>
              <a:t>comme un des corpus possibles de notre recherche : </a:t>
            </a:r>
          </a:p>
          <a:p>
            <a:pPr marL="0" indent="0" algn="just">
              <a:buNone/>
            </a:pPr>
            <a:r>
              <a:rPr lang="fr-FR" dirty="0" smtClean="0"/>
              <a:t>- Quels </a:t>
            </a:r>
            <a:r>
              <a:rPr lang="fr-FR" dirty="0"/>
              <a:t>sont les enjeux sociaux, imaginaires et communicationnels des représentations de l’intime dans un cadre public ? </a:t>
            </a:r>
          </a:p>
          <a:p>
            <a:pPr marL="0" indent="0" algn="just">
              <a:buNone/>
            </a:pPr>
            <a:r>
              <a:rPr lang="fr-FR" dirty="0" smtClean="0"/>
              <a:t>- En </a:t>
            </a:r>
            <a:r>
              <a:rPr lang="fr-FR" dirty="0"/>
              <a:t>quoi « les écritures de soi » dans un cadre collectif interrogent-elles les pratiques de création dans les médias numériques contemporains </a:t>
            </a:r>
            <a:r>
              <a:rPr lang="fr-FR" dirty="0" smtClean="0"/>
              <a:t>? Vers </a:t>
            </a:r>
            <a:r>
              <a:rPr lang="fr-FR" dirty="0"/>
              <a:t>une forme sociale de création numérique ?</a:t>
            </a:r>
            <a:endParaRPr lang="fr-FR" i="1" dirty="0"/>
          </a:p>
          <a:p>
            <a:endParaRPr lang="fr-FR" dirty="0">
              <a:solidFill>
                <a:srgbClr val="800000"/>
              </a:solidFill>
            </a:endParaRPr>
          </a:p>
          <a:p>
            <a:endParaRPr lang="fr-FR" dirty="0" smtClean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730127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>
                <a:solidFill>
                  <a:srgbClr val="800000"/>
                </a:solidFill>
              </a:rPr>
              <a:t>L’intime, les émotions, l’imaginaire, le quotidien : des questions partagées</a:t>
            </a:r>
            <a:endParaRPr lang="fr-FR" dirty="0">
              <a:solidFill>
                <a:srgbClr val="80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>
            <a:normAutofit lnSpcReduction="10000"/>
          </a:bodyPr>
          <a:lstStyle/>
          <a:p>
            <a:pPr>
              <a:buNone/>
            </a:pPr>
            <a:endParaRPr lang="fr-FR" dirty="0" smtClean="0"/>
          </a:p>
          <a:p>
            <a:pPr>
              <a:buNone/>
            </a:pPr>
            <a:r>
              <a:rPr lang="fr-FR" dirty="0" smtClean="0"/>
              <a:t>« La parole intime fait vibrer […. Elle doit créer un état de sensibilité, et non théoriser ou endoctriner. Elle sollicite les affects et les émotions. » P. Lejeune</a:t>
            </a:r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r>
              <a:rPr lang="fr-FR" dirty="0" smtClean="0"/>
              <a:t>« La représentation dans la vie quotidienne des gens ordinaires crée un sentiment de familiarité. » O. </a:t>
            </a:r>
            <a:r>
              <a:rPr lang="fr-FR" dirty="0" err="1" smtClean="0"/>
              <a:t>Deseilligny</a:t>
            </a:r>
            <a:endParaRPr lang="fr-FR" dirty="0" smtClean="0"/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Espace réservé du contenu 3" descr="Capture d’écran 2015-06-17 à 12.06.52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685800"/>
            <a:ext cx="8229600" cy="5418430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>
                <a:solidFill>
                  <a:schemeClr val="accent2">
                    <a:lumMod val="75000"/>
                  </a:schemeClr>
                </a:solidFill>
              </a:rPr>
              <a:t>C</a:t>
            </a:r>
            <a:r>
              <a:rPr lang="fr-FR" dirty="0" smtClean="0">
                <a:solidFill>
                  <a:schemeClr val="accent2">
                    <a:lumMod val="75000"/>
                  </a:schemeClr>
                </a:solidFill>
              </a:rPr>
              <a:t>o</a:t>
            </a:r>
            <a:r>
              <a:rPr lang="fr-FR" dirty="0">
                <a:solidFill>
                  <a:schemeClr val="accent2">
                    <a:lumMod val="75000"/>
                  </a:schemeClr>
                </a:solidFill>
              </a:rPr>
              <a:t>-construction(s</a:t>
            </a:r>
            <a:r>
              <a:rPr lang="fr-FR" dirty="0" smtClean="0">
                <a:solidFill>
                  <a:schemeClr val="accent2">
                    <a:lumMod val="75000"/>
                  </a:schemeClr>
                </a:solidFill>
              </a:rPr>
              <a:t>) (suite) : rencontre avec Cristina Nuñez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752528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endParaRPr lang="fr-FR" dirty="0" smtClean="0"/>
          </a:p>
          <a:p>
            <a:pPr>
              <a:buNone/>
            </a:pPr>
            <a:r>
              <a:rPr lang="fr-FR" sz="8600" dirty="0" smtClean="0"/>
              <a:t>La </a:t>
            </a:r>
            <a:r>
              <a:rPr lang="fr-FR" sz="8600" dirty="0"/>
              <a:t>rencontre avec Cristina </a:t>
            </a:r>
            <a:r>
              <a:rPr lang="fr-FR" sz="8600" dirty="0" smtClean="0"/>
              <a:t>Nuñez oriente le projet vers la question de l’autoportrait.</a:t>
            </a:r>
          </a:p>
          <a:p>
            <a:pPr>
              <a:buNone/>
            </a:pPr>
            <a:endParaRPr lang="fr-FR" sz="8600" dirty="0" smtClean="0"/>
          </a:p>
          <a:p>
            <a:pPr>
              <a:buNone/>
            </a:pPr>
            <a:r>
              <a:rPr lang="fr-FR" sz="8600" dirty="0" smtClean="0"/>
              <a:t>• Questionner le rapport autoportrait / </a:t>
            </a:r>
            <a:r>
              <a:rPr lang="fr-FR" sz="8600" i="1" dirty="0" err="1" smtClean="0"/>
              <a:t>selfie</a:t>
            </a:r>
            <a:r>
              <a:rPr lang="fr-FR" sz="8600" dirty="0" smtClean="0"/>
              <a:t>.</a:t>
            </a:r>
            <a:endParaRPr lang="fr-FR" sz="8600" dirty="0"/>
          </a:p>
          <a:p>
            <a:pPr>
              <a:buNone/>
            </a:pPr>
            <a:r>
              <a:rPr lang="fr-FR" sz="8600" dirty="0" smtClean="0"/>
              <a:t>• </a:t>
            </a:r>
            <a:r>
              <a:rPr lang="fr-FR" sz="8600" dirty="0"/>
              <a:t>Examiner les enjeux de la représentation de l’intime dans l’espace </a:t>
            </a:r>
            <a:r>
              <a:rPr lang="fr-FR" sz="8600" dirty="0" smtClean="0"/>
              <a:t>public.</a:t>
            </a:r>
          </a:p>
          <a:p>
            <a:pPr>
              <a:buNone/>
            </a:pPr>
            <a:r>
              <a:rPr lang="fr-FR" sz="8600" dirty="0" smtClean="0"/>
              <a:t>• </a:t>
            </a:r>
            <a:r>
              <a:rPr lang="fr-FR" sz="8600" dirty="0"/>
              <a:t>Etudier la pratique de l’atelier comme cadre de création collective</a:t>
            </a:r>
            <a:r>
              <a:rPr lang="fr-FR" sz="8600" dirty="0" smtClean="0"/>
              <a:t>.</a:t>
            </a:r>
            <a:endParaRPr lang="fr-FR" sz="8600" strike="sngStrike" dirty="0" smtClean="0"/>
          </a:p>
          <a:p>
            <a:pPr>
              <a:buNone/>
            </a:pPr>
            <a:endParaRPr lang="fr-FR" sz="8600" strike="sngStrike" dirty="0"/>
          </a:p>
          <a:p>
            <a:pPr>
              <a:buNone/>
            </a:pPr>
            <a:r>
              <a:rPr lang="fr-FR" sz="8600" dirty="0" smtClean="0"/>
              <a:t>Déroulement:</a:t>
            </a:r>
          </a:p>
          <a:p>
            <a:r>
              <a:rPr lang="fr-FR" sz="8600" dirty="0"/>
              <a:t>Atelier (avril 2015) avec les étudiants, les chercheurs et l’artiste à la Maison de l’image.</a:t>
            </a:r>
          </a:p>
          <a:p>
            <a:r>
              <a:rPr lang="fr-FR" sz="8600" dirty="0" smtClean="0"/>
              <a:t>Réalisation </a:t>
            </a:r>
            <a:r>
              <a:rPr lang="fr-FR" sz="8600" dirty="0"/>
              <a:t>d’un </a:t>
            </a:r>
            <a:r>
              <a:rPr lang="fr-FR" sz="8600" dirty="0" err="1" smtClean="0"/>
              <a:t>webdocumentaire</a:t>
            </a:r>
            <a:r>
              <a:rPr lang="fr-FR" sz="8600" dirty="0" smtClean="0"/>
              <a:t> et d’un carnet de recherche </a:t>
            </a:r>
            <a:r>
              <a:rPr lang="fr-FR" sz="8600" dirty="0"/>
              <a:t>: dialogue sur soi, les autres et les émotions dites et montrées</a:t>
            </a:r>
            <a:r>
              <a:rPr lang="fr-FR" sz="8600" dirty="0" smtClean="0"/>
              <a:t>.</a:t>
            </a:r>
            <a:endParaRPr lang="fr-FR" sz="86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>
                <a:solidFill>
                  <a:srgbClr val="800000"/>
                </a:solidFill>
              </a:rPr>
              <a:t>Pistes de recherche nées de la rencontre avec Cristina Nuñez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fr-FR" dirty="0" smtClean="0"/>
              <a:t>Le travail sur les émotions : l’autoportrait </a:t>
            </a:r>
            <a:r>
              <a:rPr lang="fr-FR" dirty="0"/>
              <a:t>comme reconnaissance de « l’autre en moi </a:t>
            </a:r>
            <a:r>
              <a:rPr lang="fr-FR" dirty="0" smtClean="0"/>
              <a:t>».</a:t>
            </a:r>
          </a:p>
          <a:p>
            <a:r>
              <a:rPr lang="fr-FR" dirty="0" smtClean="0"/>
              <a:t>La </a:t>
            </a:r>
            <a:r>
              <a:rPr lang="fr-FR" dirty="0"/>
              <a:t>construction de l’émotion et la distanciation pour dépasser le masque social (que montrerait le </a:t>
            </a:r>
            <a:r>
              <a:rPr lang="fr-FR" i="1" dirty="0" err="1"/>
              <a:t>selfie</a:t>
            </a:r>
            <a:r>
              <a:rPr lang="fr-FR" dirty="0"/>
              <a:t>)</a:t>
            </a:r>
            <a:r>
              <a:rPr lang="fr-FR" dirty="0" smtClean="0"/>
              <a:t>.</a:t>
            </a:r>
          </a:p>
          <a:p>
            <a:r>
              <a:rPr lang="fr-FR" dirty="0" smtClean="0"/>
              <a:t>Le lieu et la relation à l’autre comme exploration du moi.</a:t>
            </a:r>
          </a:p>
          <a:p>
            <a:r>
              <a:rPr lang="fr-FR" dirty="0" smtClean="0"/>
              <a:t>L’importance </a:t>
            </a:r>
            <a:r>
              <a:rPr lang="fr-FR" dirty="0"/>
              <a:t>du récit : construction d’un regard sur soi, condition d’une parole partagée.</a:t>
            </a:r>
          </a:p>
        </p:txBody>
      </p:sp>
    </p:spTree>
    <p:extLst>
      <p:ext uri="{BB962C8B-B14F-4D97-AF65-F5344CB8AC3E}">
        <p14:creationId xmlns:p14="http://schemas.microsoft.com/office/powerpoint/2010/main" val="363262327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440</TotalTime>
  <Words>530</Words>
  <Application>Microsoft Office PowerPoint</Application>
  <PresentationFormat>Affichage à l'écran (4:3)</PresentationFormat>
  <Paragraphs>63</Paragraphs>
  <Slides>12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3" baseType="lpstr">
      <vt:lpstr>Thème Office</vt:lpstr>
      <vt:lpstr>Un projet de recherche   Maison de la création Université Stendhal   </vt:lpstr>
      <vt:lpstr>Contexte (s) </vt:lpstr>
      <vt:lpstr>AZQWERTY</vt:lpstr>
      <vt:lpstr>Des questions initiales</vt:lpstr>
      <vt:lpstr>De la conception à la réalisation d’une exposition : co-construction(s)</vt:lpstr>
      <vt:lpstr>L’intime, les émotions, l’imaginaire, le quotidien : des questions partagées</vt:lpstr>
      <vt:lpstr>Présentation PowerPoint</vt:lpstr>
      <vt:lpstr>Co-construction(s) (suite) : rencontre avec Cristina Nuñez</vt:lpstr>
      <vt:lpstr>Pistes de recherche nées de la rencontre avec Cristina Nuñez</vt:lpstr>
      <vt:lpstr>Processus de recherche et processus de création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AZQWERTY</dc:title>
  <dc:creator>ANGE</dc:creator>
  <cp:lastModifiedBy>GRULOIS Nataliya</cp:lastModifiedBy>
  <cp:revision>45</cp:revision>
  <dcterms:created xsi:type="dcterms:W3CDTF">2015-10-30T11:06:16Z</dcterms:created>
  <dcterms:modified xsi:type="dcterms:W3CDTF">2016-01-18T15:11:27Z</dcterms:modified>
</cp:coreProperties>
</file>